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6" r:id="rId6"/>
    <p:sldId id="260" r:id="rId7"/>
    <p:sldId id="269" r:id="rId8"/>
    <p:sldId id="262" r:id="rId9"/>
    <p:sldId id="263" r:id="rId10"/>
    <p:sldId id="261" r:id="rId11"/>
    <p:sldId id="264" r:id="rId12"/>
    <p:sldId id="265" r:id="rId13"/>
    <p:sldId id="26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47134"/>
            <a:ext cx="9144000" cy="774834"/>
          </a:xfrm>
        </p:spPr>
        <p:txBody>
          <a:bodyPr>
            <a:noAutofit/>
          </a:bodyPr>
          <a:lstStyle/>
          <a:p>
            <a:pPr algn="ctr"/>
            <a:r>
              <a:rPr lang="it-IT" sz="5400" dirty="0"/>
              <a:t>Lo sport e la storia del ‘</a:t>
            </a:r>
            <a:r>
              <a:rPr lang="it-IT" sz="5400" dirty="0" smtClean="0"/>
              <a:t>900</a:t>
            </a:r>
            <a:endParaRPr lang="it-IT" sz="5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8667" y="1121968"/>
            <a:ext cx="115146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Benché lo sport sia una manifestazione dell’attività umana presente in </a:t>
            </a:r>
            <a:r>
              <a:rPr lang="it-IT" sz="2600" b="1" dirty="0">
                <a:solidFill>
                  <a:srgbClr val="FFFF00"/>
                </a:solidFill>
              </a:rPr>
              <a:t>tutte le epoche</a:t>
            </a:r>
            <a:r>
              <a:rPr lang="it-IT" sz="2600" dirty="0"/>
              <a:t>, è nel corso del </a:t>
            </a:r>
            <a:r>
              <a:rPr lang="it-IT" sz="2600" b="1" dirty="0">
                <a:solidFill>
                  <a:srgbClr val="FFFF00"/>
                </a:solidFill>
              </a:rPr>
              <a:t>‘900</a:t>
            </a:r>
            <a:r>
              <a:rPr lang="it-IT" sz="2600" dirty="0"/>
              <a:t>, ed in particolare con la formazione della </a:t>
            </a:r>
            <a:r>
              <a:rPr lang="it-IT" sz="2600" b="1" dirty="0">
                <a:solidFill>
                  <a:srgbClr val="FFFF00"/>
                </a:solidFill>
              </a:rPr>
              <a:t>società di massa</a:t>
            </a:r>
            <a:r>
              <a:rPr lang="it-IT" sz="2600" dirty="0"/>
              <a:t>, che esso ha assunto la dimensione e le caratteristiche che ne fanno un rilevante </a:t>
            </a:r>
            <a:r>
              <a:rPr lang="it-IT" sz="2600" b="1" dirty="0">
                <a:solidFill>
                  <a:srgbClr val="FFFF00"/>
                </a:solidFill>
              </a:rPr>
              <a:t>filtro di osservazione </a:t>
            </a:r>
            <a:r>
              <a:rPr lang="it-IT" sz="2600" dirty="0"/>
              <a:t>delle trasformazioni culturali, politiche, sociali, economiche, di costume e mentalità avvenute nel secolo e oltre, fino all’incontro con la globalizzazione. Utilizzato dai </a:t>
            </a:r>
            <a:r>
              <a:rPr lang="it-IT" sz="2600" b="1" dirty="0">
                <a:solidFill>
                  <a:srgbClr val="FFFF00"/>
                </a:solidFill>
              </a:rPr>
              <a:t>regimi totalitari </a:t>
            </a:r>
            <a:r>
              <a:rPr lang="it-IT" sz="2600" dirty="0"/>
              <a:t>come strumento di costruzione del consenso e propaganda, lo sport ha incrociato il suo percorso con le dinamiche della </a:t>
            </a:r>
            <a:r>
              <a:rPr lang="it-IT" sz="2600" b="1" dirty="0">
                <a:solidFill>
                  <a:srgbClr val="FFFF00"/>
                </a:solidFill>
              </a:rPr>
              <a:t>guerra fredda </a:t>
            </a:r>
            <a:r>
              <a:rPr lang="it-IT" sz="2600" dirty="0"/>
              <a:t>ed è stato a volte un importante veicolo per l’affermazione dei </a:t>
            </a:r>
            <a:r>
              <a:rPr lang="it-IT" sz="2600" b="1" dirty="0">
                <a:solidFill>
                  <a:srgbClr val="FFFF00"/>
                </a:solidFill>
              </a:rPr>
              <a:t>diritti umani</a:t>
            </a:r>
            <a:r>
              <a:rPr lang="it-IT" sz="2600" dirty="0"/>
              <a:t>, altre volte ha accompagnato la </a:t>
            </a:r>
            <a:r>
              <a:rPr lang="it-IT" sz="2600" b="1" dirty="0">
                <a:solidFill>
                  <a:srgbClr val="FFFF00"/>
                </a:solidFill>
              </a:rPr>
              <a:t>riabilitazione politica </a:t>
            </a:r>
            <a:r>
              <a:rPr lang="it-IT" sz="2600" dirty="0"/>
              <a:t>internazionale di paesi già responsabili delle tragedie del XX secolo, come ad esempio Italia e Germania. Si individui un argomento capace di rappresentare efficacemente </a:t>
            </a:r>
            <a:r>
              <a:rPr lang="it-IT" sz="2600" b="1" dirty="0">
                <a:solidFill>
                  <a:srgbClr val="FFFF00"/>
                </a:solidFill>
              </a:rPr>
              <a:t>l’intreccio fra storia dello sport e storia generale del ‘900</a:t>
            </a:r>
            <a:r>
              <a:rPr lang="it-IT" sz="2600" dirty="0">
                <a:solidFill>
                  <a:srgbClr val="FFFF00"/>
                </a:solidFill>
              </a:rPr>
              <a:t> </a:t>
            </a:r>
            <a:r>
              <a:rPr lang="it-IT" sz="2600" dirty="0"/>
              <a:t>e, attraverso una ricerca originale, lo si elabori come studio di caso.</a:t>
            </a:r>
          </a:p>
          <a:p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87497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8667" y="313268"/>
            <a:ext cx="115300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Sport e totalitarismi</a:t>
            </a:r>
          </a:p>
          <a:p>
            <a:pPr algn="just"/>
            <a:endParaRPr lang="it-IT" dirty="0" smtClean="0"/>
          </a:p>
          <a:p>
            <a:r>
              <a:rPr lang="it-IT" dirty="0" smtClean="0"/>
              <a:t>Primato del fascismo, Mussolini «atleta»: virilismo, giovanilismo, dinamismo,</a:t>
            </a:r>
          </a:p>
          <a:p>
            <a:r>
              <a:rPr lang="it-IT" dirty="0" smtClean="0"/>
              <a:t>velocità, disprezzo del pericolo eredità del futurismo di F.T. Marinetti (ginnastica&gt;libro)</a:t>
            </a:r>
          </a:p>
          <a:p>
            <a:r>
              <a:rPr lang="it-IT" dirty="0" smtClean="0"/>
              <a:t>Politica che utilizza ed esalta gli elementi sportivi</a:t>
            </a:r>
          </a:p>
          <a:p>
            <a:r>
              <a:rPr lang="it-IT" dirty="0"/>
              <a:t>Nazione </a:t>
            </a:r>
            <a:r>
              <a:rPr lang="it-IT" dirty="0" smtClean="0"/>
              <a:t>guerriera, passaggio di valori al nazismo</a:t>
            </a:r>
          </a:p>
          <a:p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Pensiero marxista: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Rinuncia al corpo e avversione nei confronti dell’esercizio fisico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Il totalitarismo comunista contraddice gli assunti dell’ideologia marxista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Atleta sovietico: corrispettivo del lavoratore stakanovista, ricerca del record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e del primato sia nel lavoro che nello sport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94" y="2200708"/>
            <a:ext cx="3354966" cy="45556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6" y="2438399"/>
            <a:ext cx="4134556" cy="2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0218" y="508000"/>
            <a:ext cx="11526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caso italiano</a:t>
            </a:r>
          </a:p>
          <a:p>
            <a:endParaRPr lang="it-IT" dirty="0"/>
          </a:p>
          <a:p>
            <a:r>
              <a:rPr lang="it-IT" dirty="0" smtClean="0"/>
              <a:t>Fascismo</a:t>
            </a:r>
          </a:p>
          <a:p>
            <a:endParaRPr lang="it-IT" dirty="0" smtClean="0"/>
          </a:p>
          <a:p>
            <a:r>
              <a:rPr lang="it-IT" dirty="0" smtClean="0"/>
              <a:t>Sport come strumento di consenso: imprese sportive funzionali</a:t>
            </a:r>
          </a:p>
          <a:p>
            <a:r>
              <a:rPr lang="it-IT" dirty="0" smtClean="0"/>
              <a:t>alla propaganda del regime, crescita della popolarità dello sport</a:t>
            </a:r>
          </a:p>
          <a:p>
            <a:endParaRPr lang="it-IT" dirty="0" smtClean="0"/>
          </a:p>
          <a:p>
            <a:r>
              <a:rPr lang="it-IT" dirty="0" smtClean="0"/>
              <a:t>Il concetto di «nazione sportiva per eccellenza»: atletica, biciclette, motori</a:t>
            </a:r>
          </a:p>
          <a:p>
            <a:endParaRPr lang="it-IT" dirty="0" smtClean="0"/>
          </a:p>
          <a:p>
            <a:r>
              <a:rPr lang="it-IT" dirty="0" smtClean="0"/>
              <a:t>La figura di Primo Carnera, campione mondiale dei pesi massimi nel 1933,</a:t>
            </a:r>
          </a:p>
          <a:p>
            <a:r>
              <a:rPr lang="it-IT" dirty="0" smtClean="0"/>
              <a:t>mito della forza e del coraggio, smentita dell’idea «fisica»</a:t>
            </a:r>
          </a:p>
          <a:p>
            <a:r>
              <a:rPr lang="it-IT" dirty="0" smtClean="0"/>
              <a:t>dell’italiano medio piccolo e gracile</a:t>
            </a:r>
          </a:p>
          <a:p>
            <a:endParaRPr lang="it-IT" dirty="0" smtClean="0"/>
          </a:p>
          <a:p>
            <a:r>
              <a:rPr lang="it-IT" dirty="0" smtClean="0"/>
              <a:t>La nazionale di calcio vince i mondiali del 1934, la medaglia olimpica del 1936,</a:t>
            </a:r>
          </a:p>
          <a:p>
            <a:r>
              <a:rPr lang="it-IT" dirty="0" smtClean="0"/>
              <a:t>i mondiali in Francia nel 1938</a:t>
            </a:r>
          </a:p>
          <a:p>
            <a:endParaRPr lang="it-IT" dirty="0" smtClean="0"/>
          </a:p>
          <a:p>
            <a:r>
              <a:rPr lang="it-IT" dirty="0" smtClean="0"/>
              <a:t>La radio, i giornali</a:t>
            </a:r>
          </a:p>
          <a:p>
            <a:endParaRPr lang="it-IT" dirty="0" smtClean="0"/>
          </a:p>
          <a:p>
            <a:r>
              <a:rPr lang="it-IT" dirty="0" smtClean="0"/>
              <a:t>L’italianizzazione dei termini sportivi</a:t>
            </a:r>
          </a:p>
          <a:p>
            <a:endParaRPr lang="it-IT" dirty="0"/>
          </a:p>
          <a:p>
            <a:r>
              <a:rPr lang="it-IT" dirty="0" smtClean="0"/>
              <a:t>Organizzazione monopolistica dell’educazione sportiva:</a:t>
            </a:r>
          </a:p>
          <a:p>
            <a:r>
              <a:rPr lang="it-IT" dirty="0" smtClean="0"/>
              <a:t>scioglimento delle associazioni sportive cattoliche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71" y="1197303"/>
            <a:ext cx="3927929" cy="5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5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0945" y="350211"/>
            <a:ext cx="11554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«… riabilitazione </a:t>
            </a:r>
            <a:r>
              <a:rPr lang="it-IT" b="1" dirty="0">
                <a:solidFill>
                  <a:srgbClr val="FFFF00"/>
                </a:solidFill>
              </a:rPr>
              <a:t>politica internazionale di paesi già responsabili delle tragedie del XX secolo, come ad esempio Italia e </a:t>
            </a:r>
            <a:r>
              <a:rPr lang="it-IT" b="1" dirty="0" smtClean="0">
                <a:solidFill>
                  <a:srgbClr val="FFFF00"/>
                </a:solidFill>
              </a:rPr>
              <a:t>Germania»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dopoguerra italiano</a:t>
            </a:r>
          </a:p>
          <a:p>
            <a:endParaRPr lang="it-IT" dirty="0"/>
          </a:p>
          <a:p>
            <a:r>
              <a:rPr lang="it-IT" dirty="0" smtClean="0"/>
              <a:t>La ricostruzione</a:t>
            </a:r>
          </a:p>
          <a:p>
            <a:endParaRPr lang="it-IT" dirty="0"/>
          </a:p>
          <a:p>
            <a:r>
              <a:rPr lang="it-IT" dirty="0" smtClean="0"/>
              <a:t>Lenire l’orgoglio nazionalistico entrato in crisi dopo il conflitto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35" y="747184"/>
            <a:ext cx="4445000" cy="3416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" y="3852863"/>
            <a:ext cx="3923863" cy="27257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88933" y="4394200"/>
            <a:ext cx="7256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ciclismo, Coppi e Bartali e il riscatto contro i francesi</a:t>
            </a:r>
          </a:p>
          <a:p>
            <a:endParaRPr lang="it-IT" dirty="0"/>
          </a:p>
          <a:p>
            <a:r>
              <a:rPr lang="it-IT" dirty="0"/>
              <a:t>Il mito del Grande Torino; il primo dolore collettivo del dopoguerra</a:t>
            </a:r>
          </a:p>
          <a:p>
            <a:r>
              <a:rPr lang="it-IT" dirty="0"/>
              <a:t>e il sorpasso del calcio sul ciclismo </a:t>
            </a:r>
          </a:p>
          <a:p>
            <a:endParaRPr lang="it-IT" dirty="0"/>
          </a:p>
          <a:p>
            <a:r>
              <a:rPr lang="it-IT" dirty="0"/>
              <a:t>Il mito della Ferrari e di Alberto Ascari (fine anni ’40)</a:t>
            </a:r>
          </a:p>
          <a:p>
            <a:endParaRPr lang="it-IT" dirty="0"/>
          </a:p>
          <a:p>
            <a:r>
              <a:rPr lang="it-IT" dirty="0"/>
              <a:t>La conquista del K2, 1954 (forte sostegno governativo)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14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9035" y="220132"/>
            <a:ext cx="1089236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1955, il CIO assegna le Olimpiadi del 1960 a Roma</a:t>
            </a:r>
          </a:p>
          <a:p>
            <a:endParaRPr lang="it-IT" dirty="0" smtClean="0"/>
          </a:p>
          <a:p>
            <a:r>
              <a:rPr lang="it-IT" dirty="0" smtClean="0"/>
              <a:t>modernità </a:t>
            </a:r>
            <a:r>
              <a:rPr lang="it-IT" dirty="0"/>
              <a:t>e </a:t>
            </a:r>
            <a:r>
              <a:rPr lang="it-IT" dirty="0" smtClean="0"/>
              <a:t>classicismo</a:t>
            </a:r>
          </a:p>
          <a:p>
            <a:r>
              <a:rPr lang="it-IT" dirty="0" smtClean="0"/>
              <a:t>riconversione </a:t>
            </a:r>
            <a:r>
              <a:rPr lang="it-IT" dirty="0"/>
              <a:t>delle strutture del fascismo (Foro Mussolini diventa Foro </a:t>
            </a:r>
            <a:r>
              <a:rPr lang="it-IT" dirty="0" smtClean="0"/>
              <a:t>Italico)</a:t>
            </a:r>
          </a:p>
          <a:p>
            <a:r>
              <a:rPr lang="it-IT" dirty="0"/>
              <a:t>i</a:t>
            </a:r>
            <a:r>
              <a:rPr lang="it-IT" dirty="0" smtClean="0"/>
              <a:t>nterventi urbanistici (villaggio olimpico)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La vittoria del piemontese Livio Berruti nei 200 metri</a:t>
            </a:r>
            <a:endParaRPr lang="it-IT" b="1" dirty="0">
              <a:solidFill>
                <a:srgbClr val="FFFF00"/>
              </a:solidFill>
            </a:endParaRPr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passato fascista </a:t>
            </a:r>
            <a:r>
              <a:rPr lang="it-IT" dirty="0" smtClean="0"/>
              <a:t>è superato </a:t>
            </a:r>
            <a:r>
              <a:rPr lang="it-IT" dirty="0"/>
              <a:t>ma</a:t>
            </a:r>
            <a:r>
              <a:rPr lang="it-IT" dirty="0" smtClean="0"/>
              <a:t>….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dirty="0" smtClean="0"/>
              <a:t>                                                                                                                      </a:t>
            </a:r>
            <a:r>
              <a:rPr lang="it-IT" b="1" dirty="0" smtClean="0">
                <a:solidFill>
                  <a:srgbClr val="FFFF00"/>
                </a:solidFill>
              </a:rPr>
              <a:t>La vittoria dell’etiope Abebe </a:t>
            </a:r>
            <a:r>
              <a:rPr lang="it-IT" b="1" dirty="0" err="1" smtClean="0">
                <a:solidFill>
                  <a:srgbClr val="FFFF00"/>
                </a:solidFill>
              </a:rPr>
              <a:t>Bikila</a:t>
            </a:r>
            <a:r>
              <a:rPr lang="it-IT" b="1" dirty="0" smtClean="0">
                <a:solidFill>
                  <a:srgbClr val="FFFF00"/>
                </a:solidFill>
              </a:rPr>
              <a:t> nella maratona</a:t>
            </a:r>
            <a:endParaRPr lang="it-IT" b="1" dirty="0">
              <a:solidFill>
                <a:srgbClr val="FFFF00"/>
              </a:solidFill>
            </a:endParaRP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" y="1871133"/>
            <a:ext cx="5031504" cy="27262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03" y="2427449"/>
            <a:ext cx="5467197" cy="36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0934" y="117693"/>
            <a:ext cx="115231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Lo </a:t>
            </a:r>
            <a:r>
              <a:rPr lang="it-IT" dirty="0"/>
              <a:t>sport può essere una chiave interpretativa della contemporaneità?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Ha i sufficienti «quarti di nobiltà» per assurgere a dignità storiografica?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Risposta secondo noi affermativa, considerandolo dal punto di vista degli intrecci con fenomeni ed </a:t>
            </a:r>
            <a:r>
              <a:rPr lang="it-IT" dirty="0" smtClean="0"/>
              <a:t>eventi.</a:t>
            </a:r>
          </a:p>
          <a:p>
            <a:r>
              <a:rPr lang="it-IT" dirty="0" smtClean="0"/>
              <a:t>La </a:t>
            </a:r>
            <a:r>
              <a:rPr lang="it-IT" dirty="0"/>
              <a:t>storia delle discipline e dei record è altra </a:t>
            </a:r>
            <a:r>
              <a:rPr lang="it-IT" dirty="0" smtClean="0"/>
              <a:t>cosa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Perché lo </a:t>
            </a:r>
            <a:r>
              <a:rPr lang="it-IT" dirty="0"/>
              <a:t>sport ha suscitato interessi storiografici </a:t>
            </a:r>
            <a:r>
              <a:rPr lang="it-IT" dirty="0" smtClean="0"/>
              <a:t>episodici?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/>
              <a:t>Huizinga</a:t>
            </a:r>
            <a:r>
              <a:rPr lang="it-IT" dirty="0"/>
              <a:t>, «Homo </a:t>
            </a:r>
            <a:r>
              <a:rPr lang="it-IT" dirty="0" err="1"/>
              <a:t>ludens</a:t>
            </a:r>
            <a:r>
              <a:rPr lang="it-IT" dirty="0"/>
              <a:t>»: «</a:t>
            </a:r>
            <a:r>
              <a:rPr lang="it-IT" i="1" dirty="0"/>
              <a:t>nella nostra coscienza il gioco si oppone alla serietà</a:t>
            </a:r>
            <a:r>
              <a:rPr lang="it-IT" dirty="0" smtClean="0"/>
              <a:t>»</a:t>
            </a:r>
          </a:p>
          <a:p>
            <a:endParaRPr lang="it-IT" dirty="0" smtClean="0"/>
          </a:p>
          <a:p>
            <a:r>
              <a:rPr lang="it-IT" dirty="0"/>
              <a:t>nozione di cultura come complesso di fenomeni </a:t>
            </a:r>
            <a:r>
              <a:rPr lang="it-IT" dirty="0" smtClean="0"/>
              <a:t>sociali</a:t>
            </a:r>
          </a:p>
          <a:p>
            <a:r>
              <a:rPr lang="it-IT" dirty="0" smtClean="0"/>
              <a:t>di </a:t>
            </a:r>
            <a:r>
              <a:rPr lang="it-IT" dirty="0"/>
              <a:t>cui fanno parte a pari diritto l’arte come lo sport</a:t>
            </a:r>
            <a:r>
              <a:rPr lang="it-IT" dirty="0" smtClean="0"/>
              <a:t>;</a:t>
            </a:r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/>
              <a:t>gioco come base e fattore di </a:t>
            </a:r>
            <a:r>
              <a:rPr lang="it-IT" dirty="0" smtClean="0"/>
              <a:t>cultura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53" y="3127023"/>
            <a:ext cx="2407179" cy="34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0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0199" y="397933"/>
            <a:ext cx="1153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Nascita dello sport moderno</a:t>
            </a:r>
          </a:p>
          <a:p>
            <a:endParaRPr lang="it-IT" dirty="0" smtClean="0"/>
          </a:p>
          <a:p>
            <a:pPr algn="just"/>
            <a:r>
              <a:rPr lang="it-IT" dirty="0" smtClean="0"/>
              <a:t>Inghilterra, metà ‘800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gioco diffuso nei </a:t>
            </a:r>
            <a:r>
              <a:rPr lang="it-IT" dirty="0" err="1" smtClean="0"/>
              <a:t>colleges</a:t>
            </a:r>
            <a:r>
              <a:rPr lang="it-IT" dirty="0" smtClean="0"/>
              <a:t> e praticato open air era molto violento, come l’</a:t>
            </a:r>
            <a:r>
              <a:rPr lang="it-IT" dirty="0" err="1" smtClean="0"/>
              <a:t>Hurling</a:t>
            </a:r>
            <a:r>
              <a:rPr lang="it-IT" dirty="0" smtClean="0"/>
              <a:t> to the country (ma anche la </a:t>
            </a:r>
            <a:r>
              <a:rPr lang="it-IT" i="1" dirty="0" err="1" smtClean="0"/>
              <a:t>soule</a:t>
            </a:r>
            <a:r>
              <a:rPr lang="it-IT" dirty="0" smtClean="0"/>
              <a:t> francese)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Per evitare la brutalità di questo gioco gli educatori inglesi lo riformano con l’introduzione di regole (codici di comportamento) e lo finalizzano all’educazione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Nascono rugby (1823) e football (1863); si raffinano sport come il pugilato, prima unicamente votato all’abbattimento dell’avversario (categorie, durata dei match, uso dei guantoni, regole sui colpi)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Riflessi sociali</a:t>
            </a:r>
          </a:p>
          <a:p>
            <a:pPr algn="just"/>
            <a:r>
              <a:rPr lang="it-IT" dirty="0" smtClean="0"/>
              <a:t>Il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football</a:t>
            </a:r>
            <a:r>
              <a:rPr lang="it-IT" dirty="0" smtClean="0"/>
              <a:t> nasce negli ambienti degli studenti borghesi</a:t>
            </a:r>
          </a:p>
          <a:p>
            <a:pPr algn="just"/>
            <a:r>
              <a:rPr lang="it-IT" dirty="0" smtClean="0"/>
              <a:t>ma si diffonde nei ceti popolari</a:t>
            </a:r>
          </a:p>
          <a:p>
            <a:pPr algn="just"/>
            <a:r>
              <a:rPr lang="it-IT" dirty="0" smtClean="0"/>
              <a:t>(Manchester </a:t>
            </a:r>
            <a:r>
              <a:rPr lang="it-IT" dirty="0" err="1" smtClean="0"/>
              <a:t>United</a:t>
            </a:r>
            <a:r>
              <a:rPr lang="it-IT" dirty="0" smtClean="0"/>
              <a:t> squadra dei ferrovieri, </a:t>
            </a:r>
            <a:r>
              <a:rPr lang="it-IT" dirty="0" err="1" smtClean="0"/>
              <a:t>Arsenal</a:t>
            </a:r>
            <a:r>
              <a:rPr lang="it-IT" dirty="0" smtClean="0"/>
              <a:t> squadra degli operai)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rugby</a:t>
            </a:r>
            <a:r>
              <a:rPr lang="it-IT" dirty="0" smtClean="0"/>
              <a:t> si definisce come il gioco degli aristocratici e alto-borghesi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cricket</a:t>
            </a:r>
            <a:r>
              <a:rPr lang="it-IT" dirty="0" smtClean="0"/>
              <a:t> è il vero gioco nazionale interclassista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3962400"/>
            <a:ext cx="4267199" cy="26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7933" y="220134"/>
            <a:ext cx="1150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Sport come veicolo dell’ideologia dell’</a:t>
            </a:r>
            <a:r>
              <a:rPr lang="it-IT" i="1" dirty="0" err="1" smtClean="0">
                <a:solidFill>
                  <a:schemeClr val="accent5">
                    <a:lumMod val="75000"/>
                  </a:schemeClr>
                </a:solidFill>
              </a:rPr>
              <a:t>athleticism</a:t>
            </a:r>
            <a:r>
              <a:rPr lang="it-IT" dirty="0" smtClean="0"/>
              <a:t>, piena sintonia con la cultura industriale dell’Inghilterra vittoriana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Velocità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Perfezione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Miglioramento di se stessi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Aspirazione al successo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Spirito di concorrenzialità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 smtClean="0"/>
              <a:t>Transizione </a:t>
            </a:r>
            <a:r>
              <a:rPr lang="it-IT" dirty="0"/>
              <a:t>d</a:t>
            </a:r>
            <a:r>
              <a:rPr lang="it-IT" dirty="0" smtClean="0"/>
              <a:t>ai giochi tradizionali legati alle tradizioni locali alla </a:t>
            </a:r>
            <a:r>
              <a:rPr lang="it-IT" dirty="0"/>
              <a:t>nuova era caratterizzata dallo </a:t>
            </a:r>
            <a:r>
              <a:rPr lang="it-IT" dirty="0" smtClean="0"/>
              <a:t>sport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Valori della civiltà industriale: passaggio </a:t>
            </a:r>
            <a:r>
              <a:rPr lang="it-IT" dirty="0"/>
              <a:t>dall’attività ludica </a:t>
            </a:r>
            <a:r>
              <a:rPr lang="it-IT" dirty="0" smtClean="0"/>
              <a:t>a esercizio / allenamento / ritmi </a:t>
            </a:r>
            <a:r>
              <a:rPr lang="it-IT" dirty="0"/>
              <a:t>della civiltà delle </a:t>
            </a:r>
            <a:r>
              <a:rPr lang="it-IT" dirty="0" smtClean="0"/>
              <a:t>macchine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Standardizzazione</a:t>
            </a:r>
            <a:endParaRPr lang="it-IT" dirty="0"/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Misure uniformate dei campi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Distanze convenzionali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Tempi prestabiliti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Cronometro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Stagioni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Record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21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666" y="575732"/>
            <a:ext cx="11523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Lo sport si situa all’incrocio fra una serie di </a:t>
            </a:r>
            <a:r>
              <a:rPr lang="it-IT" sz="2800" dirty="0" smtClean="0"/>
              <a:t>discipline (Stefano Pivato):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Letteratura 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Cinema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Identità </a:t>
            </a:r>
            <a:r>
              <a:rPr lang="it-IT" sz="2800" dirty="0" smtClean="0"/>
              <a:t>nazionale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Scienza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Comportamenti sociali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Filosofia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Politica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Religione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Lingua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Divertimento allo stato puro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Canzoni</a:t>
            </a:r>
          </a:p>
          <a:p>
            <a:r>
              <a:rPr lang="it-IT" sz="2800" dirty="0" smtClean="0"/>
              <a:t>Anche la storia, a sua volta, incrocia tutte queste discipline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44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7133" y="397934"/>
            <a:ext cx="11514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Olimpiadi</a:t>
            </a:r>
          </a:p>
          <a:p>
            <a:endParaRPr lang="it-IT" dirty="0"/>
          </a:p>
          <a:p>
            <a:pPr algn="just"/>
            <a:r>
              <a:rPr lang="it-IT" dirty="0" smtClean="0"/>
              <a:t>Prima fase: dai giochi del 1896 a Los Angeles 1932</a:t>
            </a:r>
          </a:p>
          <a:p>
            <a:pPr algn="just"/>
            <a:r>
              <a:rPr lang="it-IT" dirty="0" smtClean="0"/>
              <a:t>De </a:t>
            </a:r>
            <a:r>
              <a:rPr lang="it-IT" dirty="0" err="1" smtClean="0"/>
              <a:t>Coubertin</a:t>
            </a:r>
            <a:r>
              <a:rPr lang="it-IT" dirty="0" smtClean="0"/>
              <a:t>, universalizzazione dell’esercizio sportivo parallela all’universalizzazione di commerci internazionali e comunicazioni di massa</a:t>
            </a:r>
          </a:p>
          <a:p>
            <a:pPr algn="just"/>
            <a:r>
              <a:rPr lang="it-IT" dirty="0" smtClean="0"/>
              <a:t>1896 Atene, 285 atleti in rappresentanza di 13 nazioni</a:t>
            </a:r>
          </a:p>
          <a:p>
            <a:pPr algn="just"/>
            <a:r>
              <a:rPr lang="it-IT" dirty="0" smtClean="0"/>
              <a:t>1932 Los Angeles, 1408 atleti in rappresentanza di 38 nazioni</a:t>
            </a:r>
          </a:p>
          <a:p>
            <a:pPr algn="just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783396"/>
            <a:ext cx="4637616" cy="31602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2" y="2783396"/>
            <a:ext cx="4637616" cy="31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7133" y="612845"/>
            <a:ext cx="1153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L’edizione di Berlino 1936, 4mila atleti in rappresentanza di 49 </a:t>
            </a:r>
            <a:r>
              <a:rPr lang="it-IT" dirty="0" smtClean="0"/>
              <a:t>nazioni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Scarsi episodi di boicottaggio, nonostante nel Reich fossero applicate le leggi razziali dal 1935 (olimpiade popolare di Barcellona (le «olimpiadi ebraiche e bolsceviche» </a:t>
            </a:r>
            <a:r>
              <a:rPr lang="it-IT" dirty="0" err="1"/>
              <a:t>seocndo</a:t>
            </a:r>
            <a:r>
              <a:rPr lang="it-IT" dirty="0"/>
              <a:t> la propaganda del Reich), prevista per luglio 1936 non si fa perché scoppia la guerra </a:t>
            </a:r>
            <a:r>
              <a:rPr lang="it-IT" dirty="0" smtClean="0"/>
              <a:t>civile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Olimpiadi finanziate per la prima volta con il concorso diretto di uno </a:t>
            </a:r>
            <a:r>
              <a:rPr lang="it-IT" dirty="0" smtClean="0"/>
              <a:t>stato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Necessità di rompere l’isolamento sul piano internazionale della </a:t>
            </a:r>
            <a:r>
              <a:rPr lang="it-IT" dirty="0" smtClean="0"/>
              <a:t>Germania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Costruzione di uno stadio da 100mila posti ed edificazione di un </a:t>
            </a:r>
            <a:r>
              <a:rPr lang="it-IT" dirty="0" smtClean="0"/>
              <a:t>villaggio</a:t>
            </a:r>
          </a:p>
          <a:p>
            <a:r>
              <a:rPr lang="it-IT" dirty="0" smtClean="0"/>
              <a:t>olimpico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Cerimonie, scenografia, </a:t>
            </a:r>
            <a:r>
              <a:rPr lang="it-IT" dirty="0" smtClean="0"/>
              <a:t>svastica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Primo film, </a:t>
            </a:r>
            <a:r>
              <a:rPr lang="it-IT" i="1" dirty="0"/>
              <a:t>Olimpya</a:t>
            </a:r>
            <a:r>
              <a:rPr lang="it-IT" dirty="0"/>
              <a:t> di Leni </a:t>
            </a:r>
            <a:r>
              <a:rPr lang="it-IT" dirty="0" err="1"/>
              <a:t>Riefhenstal</a:t>
            </a:r>
            <a:r>
              <a:rPr lang="it-IT" dirty="0"/>
              <a:t> (400mila metri di pellicola, 6 ore di filmati); radio e televisione in sale </a:t>
            </a:r>
            <a:r>
              <a:rPr lang="it-IT" dirty="0" smtClean="0"/>
              <a:t>pubbliche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Superiorità della Germania sul piano organizzativo e atletico: i regimi nazifascisti fanno meglio delle </a:t>
            </a:r>
            <a:r>
              <a:rPr lang="it-IT" dirty="0" smtClean="0"/>
              <a:t>democrazie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L’eccezione di Jesse </a:t>
            </a:r>
            <a:r>
              <a:rPr lang="it-IT" dirty="0" err="1" smtClean="0"/>
              <a:t>Owens</a:t>
            </a: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89" y="1854201"/>
            <a:ext cx="3887443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9424" y="306340"/>
            <a:ext cx="11523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Olimpiadi del dopoguerra 1952-1988</a:t>
            </a:r>
          </a:p>
          <a:p>
            <a:endParaRPr lang="it-IT" dirty="0"/>
          </a:p>
          <a:p>
            <a:pPr algn="just"/>
            <a:r>
              <a:rPr lang="it-IT" dirty="0" smtClean="0"/>
              <a:t>1948, Londra: non partecipa volontariamente l’URSS, esclusi Germania e Giappone. La partecipazione dell’Italia è un’eccezione che si presta a molte interpretazioni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1952, Helsinki: comincia la rivalità fra le superpotenze, in lotta due sistemi politici, «comunismo vs capitalismo»; la rivalità è destinata a durare sino all’edizione di Seul 1988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Eventi che incrociano le Olimpiadi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Questione mediorientale</a:t>
            </a:r>
            <a:r>
              <a:rPr lang="it-IT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1956, crisi di Suez (Libano, Iraq ed Egitto boicottano i giochi di Melbourne per protesta contro l’invasione anglofrancese della zona del canale;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1972, Monaco di Baviera, «Settembre nero» organizza un assalto contro atleti israeliani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just"/>
            <a:r>
              <a:rPr lang="it-IT" b="1" dirty="0" smtClean="0"/>
              <a:t>La rivolta ungherese del 1956</a:t>
            </a:r>
            <a:r>
              <a:rPr lang="it-IT" dirty="0" smtClean="0"/>
              <a:t>: Olanda, Spagna e Svizzera boicottano in segno di protesta </a:t>
            </a:r>
            <a:r>
              <a:rPr lang="it-IT" dirty="0" err="1" smtClean="0"/>
              <a:t>control’URSS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Decolonizzazione</a:t>
            </a:r>
            <a:r>
              <a:rPr lang="it-IT" dirty="0" smtClean="0"/>
              <a:t>: Roma, 1960, per la prima volta partecipano le nazioni africane (valorizzazione della propria identità nazionale)</a:t>
            </a:r>
          </a:p>
        </p:txBody>
      </p:sp>
    </p:spTree>
    <p:extLst>
      <p:ext uri="{BB962C8B-B14F-4D97-AF65-F5344CB8AC3E}">
        <p14:creationId xmlns:p14="http://schemas.microsoft.com/office/powerpoint/2010/main" val="233666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2509" y="609600"/>
            <a:ext cx="11545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Razzismo</a:t>
            </a:r>
            <a:r>
              <a:rPr lang="it-IT" dirty="0"/>
              <a:t>: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Tokyo</a:t>
            </a:r>
            <a:r>
              <a:rPr lang="it-IT" dirty="0"/>
              <a:t>, 1964 esclusione del Sudafrica per la politica </a:t>
            </a:r>
            <a:r>
              <a:rPr lang="it-IT" dirty="0" smtClean="0"/>
              <a:t>dell’apartheid;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Città </a:t>
            </a:r>
            <a:r>
              <a:rPr lang="it-IT" dirty="0"/>
              <a:t>del Messico, 1968 Smith e Carlos con il pugno chiuso guantato alla premiazione dei 200 </a:t>
            </a:r>
            <a:r>
              <a:rPr lang="it-IT" dirty="0" smtClean="0"/>
              <a:t>metri;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Montreal</a:t>
            </a:r>
            <a:r>
              <a:rPr lang="it-IT" dirty="0"/>
              <a:t>, 1976 boicottaggio di 27 paesi africani contro la partecipazione della Nuova Zelanda la cui squadra di rugby aveva giocato contro squadre sudafricane composte di soli atleti </a:t>
            </a:r>
            <a:r>
              <a:rPr lang="it-IT" dirty="0" smtClean="0"/>
              <a:t>bianchi ( a Barcellona </a:t>
            </a:r>
            <a:r>
              <a:rPr lang="it-IT" dirty="0"/>
              <a:t>1992, prima partecipazione dal 1960 del Sudafrica di </a:t>
            </a:r>
            <a:r>
              <a:rPr lang="it-IT" dirty="0" smtClean="0"/>
              <a:t>Mandela)</a:t>
            </a:r>
            <a:endParaRPr lang="it-IT" dirty="0"/>
          </a:p>
          <a:p>
            <a:r>
              <a:rPr lang="it-IT" b="1" dirty="0"/>
              <a:t>Guerra </a:t>
            </a:r>
            <a:r>
              <a:rPr lang="it-IT" b="1" dirty="0" smtClean="0"/>
              <a:t>fredda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Mosca </a:t>
            </a:r>
            <a:r>
              <a:rPr lang="it-IT" dirty="0"/>
              <a:t>1980, boicottaggio di USA e altri 65 paesi in segno di protesta contro </a:t>
            </a:r>
            <a:r>
              <a:rPr lang="it-IT" dirty="0" smtClean="0"/>
              <a:t>l’invasione</a:t>
            </a:r>
          </a:p>
          <a:p>
            <a:r>
              <a:rPr lang="it-IT" dirty="0" smtClean="0"/>
              <a:t>sovietica dell’Afghanistan;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Los </a:t>
            </a:r>
            <a:r>
              <a:rPr lang="it-IT" dirty="0"/>
              <a:t>Angeles, 1984, boicottaggio dell’URSS e dei paesi comunisti come </a:t>
            </a:r>
            <a:r>
              <a:rPr lang="it-IT" dirty="0" smtClean="0"/>
              <a:t>ritorsione</a:t>
            </a:r>
          </a:p>
          <a:p>
            <a:r>
              <a:rPr lang="it-IT" dirty="0" smtClean="0"/>
              <a:t>per </a:t>
            </a:r>
            <a:r>
              <a:rPr lang="it-IT" dirty="0"/>
              <a:t>la precedente edizione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Barcellona </a:t>
            </a:r>
            <a:r>
              <a:rPr lang="it-IT" dirty="0" smtClean="0"/>
              <a:t>1992 (gli esiti della guerra fredda), partecipazione delle </a:t>
            </a:r>
            <a:r>
              <a:rPr lang="it-IT" dirty="0" err="1" smtClean="0"/>
              <a:t>Germanie</a:t>
            </a:r>
            <a:r>
              <a:rPr lang="it-IT" dirty="0" smtClean="0"/>
              <a:t> riunificate</a:t>
            </a:r>
          </a:p>
          <a:p>
            <a:r>
              <a:rPr lang="it-IT" dirty="0" smtClean="0"/>
              <a:t>e dei paesi indipendenti dopo il crollo dell’URSS e il disfacimento della Jugoslavia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2345148"/>
            <a:ext cx="2869431" cy="42729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4526380"/>
            <a:ext cx="3149892" cy="2091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0" y="4526379"/>
            <a:ext cx="3149892" cy="20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6696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ità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Profondità</Template>
  <TotalTime>780</TotalTime>
  <Words>1367</Words>
  <Application>Microsoft Office PowerPoint</Application>
  <PresentationFormat>Personalizzato</PresentationFormat>
  <Paragraphs>213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Profondità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Aldo Salassa</cp:lastModifiedBy>
  <cp:revision>40</cp:revision>
  <cp:lastPrinted>2019-10-17T16:04:16Z</cp:lastPrinted>
  <dcterms:created xsi:type="dcterms:W3CDTF">2019-10-08T07:16:32Z</dcterms:created>
  <dcterms:modified xsi:type="dcterms:W3CDTF">2019-10-30T14:09:40Z</dcterms:modified>
</cp:coreProperties>
</file>