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7A55D8-4C70-4AD4-B400-43F752AFA2F9}" type="datetimeFigureOut">
              <a:rPr lang="it-IT" smtClean="0"/>
              <a:t>05/11/2019</a:t>
            </a:fld>
            <a:endParaRPr lang="it-I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E4F16E-D3BB-4991-8F73-96D27DA484AF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IInG5nY_w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FZCOyPmYWM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rad_Schumann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eq2Qg6EetK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caduta del muro di Berlino, trent’anni dopo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 cura di </a:t>
            </a:r>
            <a:r>
              <a:rPr lang="it-IT" smtClean="0"/>
              <a:t>Istoreto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791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Leonard Bernstein a Berlino, 1989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67544" y="5733256"/>
            <a:ext cx="8229600" cy="576064"/>
          </a:xfrm>
        </p:spPr>
        <p:txBody>
          <a:bodyPr/>
          <a:lstStyle/>
          <a:p>
            <a:r>
              <a:rPr lang="it-IT" dirty="0" smtClean="0">
                <a:hlinkClick r:id="rId2"/>
              </a:rPr>
              <a:t>Il concerto di Natale, Berlino 1989</a:t>
            </a: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68" y="1772817"/>
            <a:ext cx="7557586" cy="3612216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599614" y="5385033"/>
            <a:ext cx="7560840" cy="36004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Leonard Bernstein and assistant Craig Urquhart at the Berlin Wall, 1989, Photo by Andreas Meyer-</a:t>
            </a:r>
            <a:r>
              <a:rPr lang="en-US" sz="1200" dirty="0" err="1">
                <a:solidFill>
                  <a:schemeClr val="tx1"/>
                </a:solidFill>
              </a:rPr>
              <a:t>Schwickerath</a:t>
            </a:r>
            <a:endParaRPr lang="it-IT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42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000" dirty="0" smtClean="0"/>
              <a:t>Billy Wilder, </a:t>
            </a:r>
            <a:r>
              <a:rPr lang="it-IT" sz="4000" i="1" dirty="0" smtClean="0"/>
              <a:t>Uno, due, tre! </a:t>
            </a:r>
            <a:r>
              <a:rPr lang="it-IT" sz="4000" dirty="0" smtClean="0"/>
              <a:t>(Usa, 1961)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629424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>
                <a:hlinkClick r:id="rId2"/>
              </a:rPr>
              <a:t>Sequenza di apertura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191" y="2579523"/>
            <a:ext cx="3013961" cy="401585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468" y="2563647"/>
            <a:ext cx="3040162" cy="4100684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5" y="2579524"/>
            <a:ext cx="2765014" cy="401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1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i="1" dirty="0" smtClean="0"/>
              <a:t>Salto verso la libertà (</a:t>
            </a:r>
            <a:r>
              <a:rPr lang="it-IT" sz="3600" i="1" dirty="0" err="1" smtClean="0"/>
              <a:t>Leap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into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Freedom</a:t>
            </a:r>
            <a:r>
              <a:rPr lang="it-IT" sz="3600" i="1" dirty="0" smtClean="0"/>
              <a:t>)</a:t>
            </a:r>
            <a:endParaRPr lang="it-IT" sz="3600" i="1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44824"/>
            <a:ext cx="6048672" cy="3688859"/>
          </a:xfrm>
        </p:spPr>
      </p:pic>
      <p:sp>
        <p:nvSpPr>
          <p:cNvPr id="7" name="Rettangolo 6"/>
          <p:cNvSpPr/>
          <p:nvPr/>
        </p:nvSpPr>
        <p:spPr>
          <a:xfrm>
            <a:off x="6876256" y="1916832"/>
            <a:ext cx="1368152" cy="266429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Peter </a:t>
            </a:r>
            <a:r>
              <a:rPr lang="it-IT" dirty="0" err="1" smtClean="0">
                <a:solidFill>
                  <a:schemeClr val="tx1"/>
                </a:solidFill>
              </a:rPr>
              <a:t>Leibig</a:t>
            </a:r>
            <a:r>
              <a:rPr lang="it-IT" dirty="0" smtClean="0">
                <a:solidFill>
                  <a:schemeClr val="tx1"/>
                </a:solidFill>
              </a:rPr>
              <a:t>, </a:t>
            </a:r>
            <a:r>
              <a:rPr lang="it-IT" i="1" dirty="0" err="1" smtClean="0">
                <a:solidFill>
                  <a:schemeClr val="tx1"/>
                </a:solidFill>
              </a:rPr>
              <a:t>Leap</a:t>
            </a:r>
            <a:r>
              <a:rPr lang="it-IT" i="1" dirty="0" smtClean="0">
                <a:solidFill>
                  <a:schemeClr val="tx1"/>
                </a:solidFill>
              </a:rPr>
              <a:t> </a:t>
            </a:r>
            <a:r>
              <a:rPr lang="it-IT" i="1" dirty="0" err="1" smtClean="0">
                <a:solidFill>
                  <a:schemeClr val="tx1"/>
                </a:solidFill>
              </a:rPr>
              <a:t>into</a:t>
            </a:r>
            <a:r>
              <a:rPr lang="it-IT" i="1" dirty="0" smtClean="0">
                <a:solidFill>
                  <a:schemeClr val="tx1"/>
                </a:solidFill>
              </a:rPr>
              <a:t> </a:t>
            </a:r>
            <a:r>
              <a:rPr lang="it-IT" i="1" dirty="0" err="1" smtClean="0">
                <a:solidFill>
                  <a:schemeClr val="tx1"/>
                </a:solidFill>
              </a:rPr>
              <a:t>Freedom</a:t>
            </a:r>
            <a:r>
              <a:rPr lang="it-IT" dirty="0" smtClean="0">
                <a:solidFill>
                  <a:schemeClr val="tx1"/>
                </a:solidFill>
              </a:rPr>
              <a:t>, 1961 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39552" y="5733256"/>
            <a:ext cx="7920880" cy="86409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  <a:hlinkClick r:id="rId3"/>
              </a:rPr>
              <a:t>La pagina Wikipedia</a:t>
            </a:r>
            <a:endParaRPr lang="it-IT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  <a:hlinkClick r:id="rId4"/>
              </a:rPr>
              <a:t>Il video dell’evento su </a:t>
            </a:r>
            <a:r>
              <a:rPr lang="it-IT" dirty="0" err="1" smtClean="0">
                <a:solidFill>
                  <a:schemeClr val="tx1">
                    <a:lumMod val="85000"/>
                    <a:lumOff val="15000"/>
                  </a:schemeClr>
                </a:solidFill>
                <a:hlinkClick r:id="rId4"/>
              </a:rPr>
              <a:t>You</a:t>
            </a:r>
            <a:r>
              <a:rPr lang="it-IT" dirty="0" smtClean="0">
                <a:solidFill>
                  <a:schemeClr val="tx1">
                    <a:lumMod val="85000"/>
                    <a:lumOff val="15000"/>
                  </a:schemeClr>
                </a:solidFill>
                <a:hlinkClick r:id="rId4"/>
              </a:rPr>
              <a:t> tube</a:t>
            </a:r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68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Caduto un muro…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70" y="1807444"/>
            <a:ext cx="4955456" cy="228924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04664"/>
            <a:ext cx="2417564" cy="322619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74" y="4242084"/>
            <a:ext cx="3744416" cy="230236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572" y="4143881"/>
            <a:ext cx="4323184" cy="243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7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Alcuni temi che si possono toccare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it-IT" dirty="0"/>
              <a:t>Nascita e crescita dell’Unione Europea. </a:t>
            </a:r>
          </a:p>
          <a:p>
            <a:pPr lvl="0"/>
            <a:r>
              <a:rPr lang="it-IT" dirty="0"/>
              <a:t>La globalizzazione economica e finanziaria. </a:t>
            </a:r>
            <a:endParaRPr lang="it-IT" dirty="0" smtClean="0"/>
          </a:p>
          <a:p>
            <a:pPr lvl="0"/>
            <a:r>
              <a:rPr lang="it-IT" dirty="0" smtClean="0"/>
              <a:t>L’affermarsi </a:t>
            </a:r>
            <a:r>
              <a:rPr lang="it-IT" dirty="0"/>
              <a:t>di un nuovo modello di guerra </a:t>
            </a:r>
            <a:r>
              <a:rPr lang="it-IT" dirty="0" smtClean="0"/>
              <a:t>asimmetrica.</a:t>
            </a:r>
            <a:endParaRPr lang="it-IT" dirty="0"/>
          </a:p>
          <a:p>
            <a:pPr lvl="0"/>
            <a:r>
              <a:rPr lang="it-IT" dirty="0"/>
              <a:t>La globalizzazione della comunicazione e dei media. </a:t>
            </a:r>
            <a:endParaRPr lang="it-IT" dirty="0" smtClean="0"/>
          </a:p>
          <a:p>
            <a:pPr lvl="0"/>
            <a:r>
              <a:rPr lang="it-IT" dirty="0" smtClean="0"/>
              <a:t>La </a:t>
            </a:r>
            <a:r>
              <a:rPr lang="it-IT" dirty="0"/>
              <a:t>fine delle ideologie del Novecento. </a:t>
            </a:r>
          </a:p>
          <a:p>
            <a:pPr lvl="0"/>
            <a:r>
              <a:rPr lang="it-IT" dirty="0"/>
              <a:t>La questione ambientale</a:t>
            </a:r>
            <a:r>
              <a:rPr lang="it-IT" dirty="0" smtClean="0"/>
              <a:t>.</a:t>
            </a:r>
            <a:endParaRPr lang="it-IT" dirty="0"/>
          </a:p>
          <a:p>
            <a:pPr lvl="0"/>
            <a:r>
              <a:rPr lang="it-IT" dirty="0"/>
              <a:t>La crescente mobilità degli esseri umani. </a:t>
            </a:r>
          </a:p>
          <a:p>
            <a:pPr lvl="0"/>
            <a:r>
              <a:rPr lang="it-IT" dirty="0"/>
              <a:t>I nuovi muri</a:t>
            </a:r>
            <a:r>
              <a:rPr lang="it-IT" dirty="0" smtClean="0"/>
              <a:t>.</a:t>
            </a:r>
            <a:endParaRPr lang="it-IT" dirty="0"/>
          </a:p>
          <a:p>
            <a:pPr lvl="0"/>
            <a:r>
              <a:rPr lang="it-IT" dirty="0"/>
              <a:t>Il cambiamento tecnologico. </a:t>
            </a:r>
          </a:p>
        </p:txBody>
      </p:sp>
    </p:spTree>
    <p:extLst>
      <p:ext uri="{BB962C8B-B14F-4D97-AF65-F5344CB8AC3E}">
        <p14:creationId xmlns:p14="http://schemas.microsoft.com/office/powerpoint/2010/main" val="91147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Studio di caso: qualche 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200000"/>
              </a:lnSpc>
            </a:pPr>
            <a:r>
              <a:rPr lang="it-IT" dirty="0"/>
              <a:t>L’evento. </a:t>
            </a:r>
            <a:endParaRPr lang="it-IT" dirty="0" smtClean="0"/>
          </a:p>
          <a:p>
            <a:pPr lvl="0">
              <a:lnSpc>
                <a:spcPct val="200000"/>
              </a:lnSpc>
            </a:pPr>
            <a:r>
              <a:rPr lang="it-IT" dirty="0" smtClean="0"/>
              <a:t>Il </a:t>
            </a:r>
            <a:r>
              <a:rPr lang="it-IT" dirty="0"/>
              <a:t>luogo</a:t>
            </a:r>
            <a:r>
              <a:rPr lang="it-IT" dirty="0" smtClean="0"/>
              <a:t>.</a:t>
            </a:r>
            <a:endParaRPr lang="it-IT" dirty="0"/>
          </a:p>
          <a:p>
            <a:pPr lvl="0">
              <a:lnSpc>
                <a:spcPct val="200000"/>
              </a:lnSpc>
            </a:pPr>
            <a:r>
              <a:rPr lang="it-IT" dirty="0"/>
              <a:t>La storia/le storie</a:t>
            </a:r>
            <a:r>
              <a:rPr lang="it-IT" dirty="0" smtClean="0"/>
              <a:t>.</a:t>
            </a:r>
            <a:endParaRPr lang="it-IT" dirty="0"/>
          </a:p>
          <a:p>
            <a:pPr lvl="0">
              <a:lnSpc>
                <a:spcPct val="200000"/>
              </a:lnSpc>
            </a:pPr>
            <a:r>
              <a:rPr lang="it-IT" dirty="0"/>
              <a:t>L’immagine</a:t>
            </a:r>
            <a:r>
              <a:rPr lang="it-IT" dirty="0" smtClean="0"/>
              <a:t>.</a:t>
            </a:r>
            <a:endParaRPr lang="it-IT" dirty="0"/>
          </a:p>
          <a:p>
            <a:pPr lvl="0">
              <a:lnSpc>
                <a:spcPct val="200000"/>
              </a:lnSpc>
            </a:pPr>
            <a:r>
              <a:rPr lang="it-IT" dirty="0"/>
              <a:t>L’organizzazione. </a:t>
            </a:r>
            <a:endParaRPr lang="it-IT" dirty="0" smtClean="0"/>
          </a:p>
          <a:p>
            <a:pPr marL="0" lvl="0" indent="0">
              <a:buNone/>
            </a:pPr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733286"/>
            <a:ext cx="2592288" cy="154112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537786"/>
            <a:ext cx="2448272" cy="1224136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827" y="3828709"/>
            <a:ext cx="2663325" cy="190237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720830"/>
            <a:ext cx="2953008" cy="2085185"/>
          </a:xfrm>
          <a:prstGeom prst="rect">
            <a:avLst/>
          </a:prstGeom>
        </p:spPr>
      </p:pic>
      <p:sp>
        <p:nvSpPr>
          <p:cNvPr id="8" name="Freccia a destra 7"/>
          <p:cNvSpPr/>
          <p:nvPr/>
        </p:nvSpPr>
        <p:spPr>
          <a:xfrm>
            <a:off x="2051720" y="2348880"/>
            <a:ext cx="3096344" cy="1549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/>
          <p:cNvSpPr/>
          <p:nvPr/>
        </p:nvSpPr>
        <p:spPr>
          <a:xfrm>
            <a:off x="1907704" y="3149854"/>
            <a:ext cx="288032" cy="2071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>
            <a:off x="2474531" y="4599672"/>
            <a:ext cx="802296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481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</TotalTime>
  <Words>171</Words>
  <Application>Microsoft Office PowerPoint</Application>
  <PresentationFormat>Presentazione su schermo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Equinozio</vt:lpstr>
      <vt:lpstr>La caduta del muro di Berlino, trent’anni dopo</vt:lpstr>
      <vt:lpstr>Leonard Bernstein a Berlino, 1989</vt:lpstr>
      <vt:lpstr>Billy Wilder, Uno, due, tre! (Usa, 1961)</vt:lpstr>
      <vt:lpstr>Salto verso la libertà (Leap into Freedom)</vt:lpstr>
      <vt:lpstr>Caduto un muro…</vt:lpstr>
      <vt:lpstr>Alcuni temi che si possono toccare</vt:lpstr>
      <vt:lpstr>Studio di caso: qualche esempio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caduta del muro di Berlino, trent’anni dopo</dc:title>
  <dc:creator>Daniele Pipitone</dc:creator>
  <cp:lastModifiedBy>Daniele Pipitone</cp:lastModifiedBy>
  <cp:revision>10</cp:revision>
  <dcterms:created xsi:type="dcterms:W3CDTF">2019-11-05T09:54:59Z</dcterms:created>
  <dcterms:modified xsi:type="dcterms:W3CDTF">2019-11-05T11:22:14Z</dcterms:modified>
</cp:coreProperties>
</file>